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42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20.10.2016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20.10.2016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20.10.2016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20.10.2016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20.10.2016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20.10.2016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20.10.2016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20.10.2016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20.10.2016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20.10.2016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20.10.2016</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60648"/>
            <a:ext cx="7772400" cy="1470025"/>
          </a:xfrm>
        </p:spPr>
        <p:txBody>
          <a:bodyPr>
            <a:noAutofit/>
          </a:bodyPr>
          <a:lstStyle/>
          <a:p>
            <a:r>
              <a:rPr lang="ru-RU" sz="3200" b="1" dirty="0"/>
              <a:t>ХРАНЕНИЕ ГСМ, ПРАВИЛА ХРАНЕНИЯ СМАЗОЧНЫХ МАТЕРИАЛОВ И ОБРАЩЕНИЯ С НИМИ</a:t>
            </a:r>
            <a:r>
              <a:rPr lang="ru-RU" sz="3200" dirty="0"/>
              <a:t/>
            </a:r>
            <a:br>
              <a:rPr lang="ru-RU" sz="3200" dirty="0"/>
            </a:br>
            <a:endParaRPr lang="ru-RU" sz="32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32" y="4042583"/>
            <a:ext cx="4212468" cy="280831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2736" y="1708848"/>
            <a:ext cx="4961264" cy="2728263"/>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2736" y="4437111"/>
            <a:ext cx="4961264" cy="2439414"/>
          </a:xfrm>
          <a:prstGeom prst="rect">
            <a:avLst/>
          </a:prstGeom>
        </p:spPr>
      </p:pic>
    </p:spTree>
    <p:extLst>
      <p:ext uri="{BB962C8B-B14F-4D97-AF65-F5344CB8AC3E}">
        <p14:creationId xmlns:p14="http://schemas.microsoft.com/office/powerpoint/2010/main" val="2491740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7" y="0"/>
            <a:ext cx="9144000" cy="6858000"/>
          </a:xfrm>
          <a:prstGeom prst="rect">
            <a:avLst/>
          </a:prstGeom>
        </p:spPr>
      </p:pic>
      <p:sp>
        <p:nvSpPr>
          <p:cNvPr id="5" name="Прямоугольник 4"/>
          <p:cNvSpPr/>
          <p:nvPr/>
        </p:nvSpPr>
        <p:spPr>
          <a:xfrm>
            <a:off x="0" y="-18403"/>
            <a:ext cx="9144000" cy="6463308"/>
          </a:xfrm>
          <a:prstGeom prst="rect">
            <a:avLst/>
          </a:prstGeom>
        </p:spPr>
        <p:txBody>
          <a:bodyPr wrap="square">
            <a:spAutoFit/>
          </a:bodyPr>
          <a:lstStyle/>
          <a:p>
            <a:r>
              <a:rPr lang="ru-RU" sz="3200" b="1" dirty="0" smtClean="0"/>
              <a:t>      Расположение склада смазочных          материалов.</a:t>
            </a:r>
            <a:endParaRPr lang="ru-RU" sz="3200" dirty="0" smtClean="0"/>
          </a:p>
          <a:p>
            <a:r>
              <a:rPr lang="ru-RU" dirty="0"/>
              <a:t> </a:t>
            </a:r>
          </a:p>
          <a:p>
            <a:r>
              <a:rPr lang="ru-RU" dirty="0">
                <a:solidFill>
                  <a:schemeClr val="accent6">
                    <a:lumMod val="75000"/>
                  </a:schemeClr>
                </a:solidFill>
              </a:rPr>
              <a:t>Лучше всего хранить смазочные материалы в помещении при относительно постоянной умеренной температуре. Любое хранилище, открытое или закрытое, необходимо расположить таким образом, чтобы оно удовлетворяло следующим условиям:</a:t>
            </a:r>
          </a:p>
          <a:p>
            <a:r>
              <a:rPr lang="ru-RU" sz="2000" dirty="0">
                <a:solidFill>
                  <a:srgbClr val="FF0000"/>
                </a:solidFill>
              </a:rPr>
              <a:t>1.  Удобный подъезд для транспортных средств.</a:t>
            </a:r>
          </a:p>
          <a:p>
            <a:r>
              <a:rPr lang="ru-RU" sz="2000" dirty="0">
                <a:solidFill>
                  <a:srgbClr val="FF0000"/>
                </a:solidFill>
              </a:rPr>
              <a:t>2.  Возможность свободного маневрирования транспортных средств при разгрузке.</a:t>
            </a:r>
          </a:p>
          <a:p>
            <a:r>
              <a:rPr lang="ru-RU" sz="2000" dirty="0">
                <a:solidFill>
                  <a:srgbClr val="FF0000"/>
                </a:solidFill>
              </a:rPr>
              <a:t>3.  Наличие рядом с хранилищем разгрузочной площадки со всем необходимым оборудованием.</a:t>
            </a:r>
          </a:p>
          <a:p>
            <a:r>
              <a:rPr lang="ru-RU" sz="2000" dirty="0">
                <a:solidFill>
                  <a:srgbClr val="FF0000"/>
                </a:solidFill>
              </a:rPr>
              <a:t>4.  Возможность вскрытия емкостей и отлива масел в чистом, не запыленном месте.</a:t>
            </a:r>
          </a:p>
          <a:p>
            <a:r>
              <a:rPr lang="ru-RU" sz="2000" dirty="0">
                <a:solidFill>
                  <a:srgbClr val="FF0000"/>
                </a:solidFill>
              </a:rPr>
              <a:t>5.  Легкость доставки смазочных материалов к основным местам использования.</a:t>
            </a:r>
          </a:p>
          <a:p>
            <a:r>
              <a:rPr lang="ru-RU" sz="2000" dirty="0">
                <a:solidFill>
                  <a:srgbClr val="FF0000"/>
                </a:solidFill>
              </a:rPr>
              <a:t>6.  Простота инвентаризации, легкость визуального контроля состояния емкостей.</a:t>
            </a:r>
          </a:p>
          <a:p>
            <a:r>
              <a:rPr lang="ru-RU" sz="2000" dirty="0">
                <a:solidFill>
                  <a:srgbClr val="FF0000"/>
                </a:solidFill>
              </a:rPr>
              <a:t>7.  Наличие специального места для пустых бочек и возвратной тары.</a:t>
            </a:r>
          </a:p>
          <a:p>
            <a:r>
              <a:rPr lang="ru-RU" sz="2000" dirty="0">
                <a:solidFill>
                  <a:srgbClr val="FF0000"/>
                </a:solidFill>
              </a:rPr>
              <a:t> </a:t>
            </a:r>
          </a:p>
        </p:txBody>
      </p:sp>
    </p:spTree>
    <p:extLst>
      <p:ext uri="{BB962C8B-B14F-4D97-AF65-F5344CB8AC3E}">
        <p14:creationId xmlns:p14="http://schemas.microsoft.com/office/powerpoint/2010/main" val="2612941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009" y="4297492"/>
            <a:ext cx="4499992" cy="2560508"/>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
            <a:ext cx="4501498" cy="4297492"/>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38" y="11485"/>
            <a:ext cx="4644008" cy="6858000"/>
          </a:xfrm>
          <a:prstGeom prst="rect">
            <a:avLst/>
          </a:prstGeom>
        </p:spPr>
      </p:pic>
      <p:sp>
        <p:nvSpPr>
          <p:cNvPr id="8" name="Прямоугольник 7"/>
          <p:cNvSpPr/>
          <p:nvPr/>
        </p:nvSpPr>
        <p:spPr>
          <a:xfrm>
            <a:off x="2322004" y="11485"/>
            <a:ext cx="5562364" cy="584775"/>
          </a:xfrm>
          <a:prstGeom prst="rect">
            <a:avLst/>
          </a:prstGeom>
        </p:spPr>
        <p:txBody>
          <a:bodyPr wrap="square">
            <a:spAutoFit/>
          </a:bodyPr>
          <a:lstStyle/>
          <a:p>
            <a:r>
              <a:rPr lang="ru-RU" sz="3200" b="1" dirty="0">
                <a:solidFill>
                  <a:schemeClr val="tx1">
                    <a:lumMod val="95000"/>
                    <a:lumOff val="5000"/>
                  </a:schemeClr>
                </a:solidFill>
              </a:rPr>
              <a:t>Открытое </a:t>
            </a:r>
            <a:r>
              <a:rPr lang="ru-RU" sz="3200" b="1" dirty="0" smtClean="0">
                <a:solidFill>
                  <a:schemeClr val="tx1">
                    <a:lumMod val="95000"/>
                    <a:lumOff val="5000"/>
                  </a:schemeClr>
                </a:solidFill>
              </a:rPr>
              <a:t>хранение ГСМ.</a:t>
            </a:r>
            <a:endParaRPr lang="ru-RU" sz="3200" dirty="0">
              <a:solidFill>
                <a:schemeClr val="tx1">
                  <a:lumMod val="95000"/>
                  <a:lumOff val="5000"/>
                </a:schemeClr>
              </a:solidFill>
            </a:endParaRPr>
          </a:p>
        </p:txBody>
      </p:sp>
      <p:sp>
        <p:nvSpPr>
          <p:cNvPr id="9" name="Прямоугольник 8"/>
          <p:cNvSpPr/>
          <p:nvPr/>
        </p:nvSpPr>
        <p:spPr>
          <a:xfrm>
            <a:off x="0" y="596260"/>
            <a:ext cx="9144000" cy="5632311"/>
          </a:xfrm>
          <a:prstGeom prst="rect">
            <a:avLst/>
          </a:prstGeom>
        </p:spPr>
        <p:txBody>
          <a:bodyPr wrap="square">
            <a:spAutoFit/>
          </a:bodyPr>
          <a:lstStyle/>
          <a:p>
            <a:r>
              <a:rPr lang="ru-RU" sz="2000" dirty="0">
                <a:solidFill>
                  <a:srgbClr val="FF0000"/>
                </a:solidFill>
              </a:rPr>
              <a:t>Погодные условия (кроме экстремальных температур и проникновения воды) не влияют на большинство смазочных материалов, поэтому в течение ограниченного времени их можно хранить на открытых площадках.</a:t>
            </a:r>
          </a:p>
          <a:p>
            <a:r>
              <a:rPr lang="ru-RU" sz="2000" dirty="0">
                <a:solidFill>
                  <a:srgbClr val="FF0000"/>
                </a:solidFill>
              </a:rPr>
              <a:t>Однако, если температура может опуститься ниже 0°С, следует обеспечить защиту смазочных материалов, чувствительных к воздействию мороза (например, масло-водяных эмульсий или разбавленных водой жидкостей). Ни в коем случае не следует хранить вне помещений следующие материалы:</a:t>
            </a:r>
          </a:p>
          <a:p>
            <a:r>
              <a:rPr lang="ru-RU" sz="2000" dirty="0">
                <a:solidFill>
                  <a:srgbClr val="FFFF00"/>
                </a:solidFill>
              </a:rPr>
              <a:t>1.   Электроизоляционные масла</a:t>
            </a:r>
          </a:p>
          <a:p>
            <a:r>
              <a:rPr lang="ru-RU" sz="2000" dirty="0">
                <a:solidFill>
                  <a:srgbClr val="FFFF00"/>
                </a:solidFill>
              </a:rPr>
              <a:t>2.   Рефрижераторные (холодильные) масла</a:t>
            </a:r>
          </a:p>
          <a:p>
            <a:r>
              <a:rPr lang="ru-RU" sz="2000" dirty="0">
                <a:solidFill>
                  <a:srgbClr val="FFFF00"/>
                </a:solidFill>
              </a:rPr>
              <a:t>3.   Белые и медицинские масла</a:t>
            </a:r>
          </a:p>
          <a:p>
            <a:r>
              <a:rPr lang="ru-RU" sz="2000" dirty="0">
                <a:solidFill>
                  <a:srgbClr val="FFFF00"/>
                </a:solidFill>
              </a:rPr>
              <a:t>4.   Масла, смазки и жидкости</a:t>
            </a:r>
          </a:p>
          <a:p>
            <a:r>
              <a:rPr lang="ru-RU" sz="2000" dirty="0">
                <a:solidFill>
                  <a:srgbClr val="FFFF00"/>
                </a:solidFill>
              </a:rPr>
              <a:t>5.   Пластичные смазки</a:t>
            </a:r>
          </a:p>
          <a:p>
            <a:r>
              <a:rPr lang="ru-RU" sz="2000" dirty="0">
                <a:solidFill>
                  <a:srgbClr val="FFFF00"/>
                </a:solidFill>
              </a:rPr>
              <a:t>6.   Чистые СОЖ, содержащие жирные масла или соединения, которые при очень низкой температуре</a:t>
            </a:r>
          </a:p>
          <a:p>
            <a:r>
              <a:rPr lang="ru-RU" sz="2000" dirty="0">
                <a:solidFill>
                  <a:srgbClr val="FFFF00"/>
                </a:solidFill>
              </a:rPr>
              <a:t>могут загустеть и расслоиться</a:t>
            </a:r>
          </a:p>
          <a:p>
            <a:r>
              <a:rPr lang="ru-RU" sz="2000" dirty="0">
                <a:solidFill>
                  <a:srgbClr val="FFFF00"/>
                </a:solidFill>
              </a:rPr>
              <a:t>7.   Продукты с пищевым допуском</a:t>
            </a:r>
          </a:p>
        </p:txBody>
      </p:sp>
    </p:spTree>
    <p:extLst>
      <p:ext uri="{BB962C8B-B14F-4D97-AF65-F5344CB8AC3E}">
        <p14:creationId xmlns:p14="http://schemas.microsoft.com/office/powerpoint/2010/main" val="2193492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21882" y="17698"/>
            <a:ext cx="9144000" cy="6063198"/>
          </a:xfrm>
          <a:prstGeom prst="rect">
            <a:avLst/>
          </a:prstGeom>
        </p:spPr>
        <p:txBody>
          <a:bodyPr wrap="square">
            <a:spAutoFit/>
          </a:bodyPr>
          <a:lstStyle/>
          <a:p>
            <a:r>
              <a:rPr lang="ru-RU" sz="3200" b="1" dirty="0">
                <a:solidFill>
                  <a:srgbClr val="FFFF00"/>
                </a:solidFill>
              </a:rPr>
              <a:t>Хранение в помещениях</a:t>
            </a:r>
            <a:endParaRPr lang="ru-RU" sz="3200" dirty="0">
              <a:solidFill>
                <a:srgbClr val="FFFF00"/>
              </a:solidFill>
            </a:endParaRPr>
          </a:p>
          <a:p>
            <a:r>
              <a:rPr lang="ru-RU" dirty="0"/>
              <a:t> </a:t>
            </a:r>
            <a:endParaRPr lang="ru-RU" dirty="0">
              <a:solidFill>
                <a:srgbClr val="00FF00"/>
              </a:solidFill>
            </a:endParaRPr>
          </a:p>
          <a:p>
            <a:r>
              <a:rPr lang="ru-RU" sz="2000" dirty="0">
                <a:solidFill>
                  <a:srgbClr val="00FF00"/>
                </a:solidFill>
              </a:rPr>
              <a:t>Такое хранение всегда предпочтительнее. Если площадь закрытых хранилищ ограничена, ее нужно использовать для хранения малых емкостей, смазочных материалов, которые не выдерживают мороза, для открытых емкостей, а также для особых категорий смазочных материалов. В помещениях редко наблюдаются такие низкие температуры, которые могли бы оказать отрицательное влияние на смазочные материалы. Следует избегать чрезмерного местного перегрева от паровых труб, печей и т.п., так как это может вызвать </a:t>
            </a:r>
            <a:r>
              <a:rPr lang="ru-RU" sz="2000" dirty="0" err="1">
                <a:solidFill>
                  <a:srgbClr val="00FF00"/>
                </a:solidFill>
              </a:rPr>
              <a:t>термодеструкцию</a:t>
            </a:r>
            <a:r>
              <a:rPr lang="ru-RU" sz="2000" dirty="0">
                <a:solidFill>
                  <a:srgbClr val="00FF00"/>
                </a:solidFill>
              </a:rPr>
              <a:t> или испарение продуктов, содержащих растворитель.</a:t>
            </a:r>
          </a:p>
          <a:p>
            <a:r>
              <a:rPr lang="ru-RU" sz="2000" dirty="0">
                <a:solidFill>
                  <a:srgbClr val="00FF00"/>
                </a:solidFill>
              </a:rPr>
              <a:t>Если только одна часть хранилища теплая, там следует разместить масла повышенной вязкости (густые масла). Склад для хранения смазочных материалов должен быть сухим, так как во влажной среде легко возникает коррозия емкостей.</a:t>
            </a:r>
          </a:p>
          <a:p>
            <a:r>
              <a:rPr lang="ru-RU" sz="2000" dirty="0">
                <a:solidFill>
                  <a:srgbClr val="00FF00"/>
                </a:solidFill>
              </a:rPr>
              <a:t>Примечание. Часто условия страховки или противопожарные правила требуют выделения специальных мест для безопасного хранения летучих продуктов.</a:t>
            </a:r>
          </a:p>
          <a:p>
            <a:r>
              <a:rPr lang="ru-RU" dirty="0">
                <a:solidFill>
                  <a:srgbClr val="7030A0"/>
                </a:solidFill>
              </a:rPr>
              <a:t> </a:t>
            </a:r>
          </a:p>
        </p:txBody>
      </p:sp>
    </p:spTree>
    <p:extLst>
      <p:ext uri="{BB962C8B-B14F-4D97-AF65-F5344CB8AC3E}">
        <p14:creationId xmlns:p14="http://schemas.microsoft.com/office/powerpoint/2010/main" val="3924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0" y="0"/>
            <a:ext cx="9144000" cy="6370975"/>
          </a:xfrm>
          <a:prstGeom prst="rect">
            <a:avLst/>
          </a:prstGeom>
        </p:spPr>
        <p:txBody>
          <a:bodyPr wrap="square">
            <a:spAutoFit/>
          </a:bodyPr>
          <a:lstStyle/>
          <a:p>
            <a:r>
              <a:rPr lang="ru-RU" sz="5400" b="1" dirty="0"/>
              <a:t>Хранение в резервуарах</a:t>
            </a:r>
            <a:endParaRPr lang="ru-RU" sz="5400" dirty="0"/>
          </a:p>
          <a:p>
            <a:r>
              <a:rPr lang="ru-RU" dirty="0"/>
              <a:t> </a:t>
            </a:r>
            <a:endParaRPr lang="ru-RU" sz="2800" dirty="0">
              <a:solidFill>
                <a:srgbClr val="FF0000"/>
              </a:solidFill>
            </a:endParaRPr>
          </a:p>
          <a:p>
            <a:r>
              <a:rPr lang="ru-RU" sz="2800" dirty="0">
                <a:solidFill>
                  <a:srgbClr val="FF0000"/>
                </a:solidFill>
              </a:rPr>
              <a:t>Предпочтительнее располагать резервуары для хранения смазочных материалов в помещениях, однако они могут находиться и на открытых площадках при условии их защиты от дождя, снега и экстремальных температур.</a:t>
            </a:r>
          </a:p>
          <a:p>
            <a:r>
              <a:rPr lang="ru-RU" sz="2800" dirty="0">
                <a:solidFill>
                  <a:srgbClr val="FF0000"/>
                </a:solidFill>
              </a:rPr>
              <a:t>На всех резервуарах, заливных и сливных трубах должны быть таблички с указанием полного наименования содержащегося в них продукта; это позволит избежать случайного смешения сортов при загрузке или сливе. По этому вопросу Вы можете проконсультироваться у сотрудника нашей компании.</a:t>
            </a:r>
          </a:p>
        </p:txBody>
      </p:sp>
    </p:spTree>
    <p:extLst>
      <p:ext uri="{BB962C8B-B14F-4D97-AF65-F5344CB8AC3E}">
        <p14:creationId xmlns:p14="http://schemas.microsoft.com/office/powerpoint/2010/main" val="126380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5364088" cy="304839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3048395"/>
            <a:ext cx="6696720" cy="3809605"/>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516216" y="3048396"/>
            <a:ext cx="2627784" cy="3809604"/>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4088" y="0"/>
            <a:ext cx="3775154" cy="3048395"/>
          </a:xfrm>
          <a:prstGeom prst="rect">
            <a:avLst/>
          </a:prstGeom>
        </p:spPr>
      </p:pic>
      <p:sp>
        <p:nvSpPr>
          <p:cNvPr id="9" name="TextBox 8"/>
          <p:cNvSpPr txBox="1"/>
          <p:nvPr/>
        </p:nvSpPr>
        <p:spPr>
          <a:xfrm>
            <a:off x="1879335" y="58007"/>
            <a:ext cx="7200800" cy="769441"/>
          </a:xfrm>
          <a:prstGeom prst="rect">
            <a:avLst/>
          </a:prstGeom>
          <a:noFill/>
        </p:spPr>
        <p:txBody>
          <a:bodyPr wrap="square" rtlCol="0">
            <a:spAutoFit/>
          </a:bodyPr>
          <a:lstStyle/>
          <a:p>
            <a:r>
              <a:rPr lang="ru-RU" sz="4400" dirty="0" smtClean="0">
                <a:solidFill>
                  <a:srgbClr val="00FF00"/>
                </a:solidFill>
              </a:rPr>
              <a:t>Пластичные смазки</a:t>
            </a:r>
            <a:endParaRPr lang="ru-RU" sz="4400" dirty="0">
              <a:solidFill>
                <a:srgbClr val="00FF00"/>
              </a:solidFill>
            </a:endParaRPr>
          </a:p>
        </p:txBody>
      </p:sp>
    </p:spTree>
    <p:extLst>
      <p:ext uri="{BB962C8B-B14F-4D97-AF65-F5344CB8AC3E}">
        <p14:creationId xmlns:p14="http://schemas.microsoft.com/office/powerpoint/2010/main" val="1543031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1938" y="1"/>
            <a:ext cx="4242062" cy="685800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4" y="0"/>
            <a:ext cx="4993481" cy="6858000"/>
          </a:xfrm>
          <a:prstGeom prst="rect">
            <a:avLst/>
          </a:prstGeom>
        </p:spPr>
      </p:pic>
      <p:sp>
        <p:nvSpPr>
          <p:cNvPr id="6" name="Прямоугольник 5"/>
          <p:cNvSpPr/>
          <p:nvPr/>
        </p:nvSpPr>
        <p:spPr>
          <a:xfrm>
            <a:off x="0" y="1"/>
            <a:ext cx="9144000" cy="6463308"/>
          </a:xfrm>
          <a:prstGeom prst="rect">
            <a:avLst/>
          </a:prstGeom>
        </p:spPr>
        <p:txBody>
          <a:bodyPr wrap="square">
            <a:spAutoFit/>
          </a:bodyPr>
          <a:lstStyle/>
          <a:p>
            <a:r>
              <a:rPr lang="ru-RU" sz="3600" b="1" dirty="0">
                <a:solidFill>
                  <a:srgbClr val="00FF00"/>
                </a:solidFill>
              </a:rPr>
              <a:t>Хранение пластичных смазок</a:t>
            </a:r>
            <a:endParaRPr lang="ru-RU" sz="3600" dirty="0">
              <a:solidFill>
                <a:srgbClr val="00FF00"/>
              </a:solidFill>
            </a:endParaRPr>
          </a:p>
          <a:p>
            <a:r>
              <a:rPr lang="ru-RU" sz="3600" dirty="0">
                <a:solidFill>
                  <a:srgbClr val="00FF00"/>
                </a:solidFill>
              </a:rPr>
              <a:t> </a:t>
            </a:r>
          </a:p>
          <a:p>
            <a:r>
              <a:rPr lang="ru-RU" sz="3600" dirty="0">
                <a:solidFill>
                  <a:srgbClr val="00FF00"/>
                </a:solidFill>
              </a:rPr>
              <a:t>Бочки с пластичной смазкой следует хранить в вертикальном положении. В стандартной 180-килограммовой бочке консистентной смазки имеется большое отверстие, уплотнение которого можно легко повредить при небрежном обращении. Это может привести к утечке мягкой смазки из горизонтально расположенной бочки.</a:t>
            </a:r>
          </a:p>
          <a:p>
            <a:r>
              <a:rPr lang="ru-RU" dirty="0">
                <a:solidFill>
                  <a:srgbClr val="00FF00"/>
                </a:solidFill>
              </a:rPr>
              <a:t> </a:t>
            </a:r>
          </a:p>
        </p:txBody>
      </p:sp>
    </p:spTree>
    <p:extLst>
      <p:ext uri="{BB962C8B-B14F-4D97-AF65-F5344CB8AC3E}">
        <p14:creationId xmlns:p14="http://schemas.microsoft.com/office/powerpoint/2010/main" val="3373283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11063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9144000" cy="6858000"/>
          </a:xfrm>
        </p:spPr>
        <p:txBody>
          <a:bodyPr>
            <a:normAutofit fontScale="77500" lnSpcReduction="20000"/>
          </a:bodyPr>
          <a:lstStyle/>
          <a:p>
            <a:r>
              <a:rPr lang="ru-RU" dirty="0"/>
              <a:t> </a:t>
            </a:r>
          </a:p>
          <a:p>
            <a:pPr lvl="5"/>
            <a:r>
              <a:rPr lang="ru-RU" sz="3800" b="1" dirty="0"/>
              <a:t>Перемещение бочек</a:t>
            </a:r>
            <a:endParaRPr lang="ru-RU" sz="3800" dirty="0"/>
          </a:p>
          <a:p>
            <a:r>
              <a:rPr lang="ru-RU" dirty="0"/>
              <a:t> </a:t>
            </a:r>
          </a:p>
          <a:p>
            <a:r>
              <a:rPr lang="ru-RU" dirty="0"/>
              <a:t>Стандартная 205/209-литровая бочка с маслом весит свыше 180 кг. Хотя бочки обладают достаточным запасом прочности и рассчитаны на многократное использование, при неправильном обращении с ними их легко повредить.</a:t>
            </a:r>
          </a:p>
          <a:p>
            <a:r>
              <a:rPr lang="ru-RU" dirty="0"/>
              <a:t>При разгрузке или перемещении бочки ни в коем случае нельзя бросать. При ударе могут быть повреждены швы бочки. Это может вызвать течь или привести к загрязнению содержимого.</a:t>
            </a:r>
          </a:p>
          <a:p>
            <a:r>
              <a:rPr lang="ru-RU" dirty="0"/>
              <a:t> </a:t>
            </a:r>
          </a:p>
          <a:p>
            <a:r>
              <a:rPr lang="ru-RU" dirty="0"/>
              <a:t>Существует много приемлемых способов перемещения бочек, наиболее широко распространенными из которых являются следующие:</a:t>
            </a:r>
          </a:p>
          <a:p>
            <a:r>
              <a:rPr lang="ru-RU" dirty="0"/>
              <a:t>1.   С помощью вилочного погрузчика (горизонтально на стандартном вильчатом захвате либо вертикально со специальным приспособлением для одной или четырех бочек)</a:t>
            </a:r>
          </a:p>
          <a:p>
            <a:r>
              <a:rPr lang="ru-RU" dirty="0"/>
              <a:t>2.   С помощью ручной двухколесной тележки</a:t>
            </a:r>
          </a:p>
          <a:p>
            <a:r>
              <a:rPr lang="ru-RU" dirty="0"/>
              <a:t>3.   С помощью треугольной тележки для бочонков</a:t>
            </a:r>
          </a:p>
          <a:p>
            <a:r>
              <a:rPr lang="ru-RU" dirty="0"/>
              <a:t>4.   С помощью ручного подъемника</a:t>
            </a:r>
          </a:p>
          <a:p>
            <a:r>
              <a:rPr lang="ru-RU" dirty="0"/>
              <a:t>5.   С помощью ручного бокового штабелеукладчика</a:t>
            </a:r>
          </a:p>
          <a:p>
            <a:r>
              <a:rPr lang="ru-RU" dirty="0"/>
              <a:t>6.   С помощью цепного полиспаста и тележки на балке двутаврового сечения</a:t>
            </a:r>
          </a:p>
          <a:p>
            <a:r>
              <a:rPr lang="ru-RU" dirty="0"/>
              <a:t>7.   Перекатыванием (двумя руками)</a:t>
            </a:r>
          </a:p>
          <a:p>
            <a:endParaRPr lang="ru-RU" b="1" dirty="0"/>
          </a:p>
        </p:txBody>
      </p:sp>
    </p:spTree>
    <p:extLst>
      <p:ext uri="{BB962C8B-B14F-4D97-AF65-F5344CB8AC3E}">
        <p14:creationId xmlns:p14="http://schemas.microsoft.com/office/powerpoint/2010/main" val="3069866059"/>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39</TotalTime>
  <Words>156</Words>
  <Application>Microsoft Office PowerPoint</Application>
  <PresentationFormat>Экран (4:3)</PresentationFormat>
  <Paragraphs>52</Paragraphs>
  <Slides>9</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9</vt:i4>
      </vt:variant>
    </vt:vector>
  </HeadingPairs>
  <TitlesOfParts>
    <vt:vector size="12" baseType="lpstr">
      <vt:lpstr>Georgia</vt:lpstr>
      <vt:lpstr>Trebuchet MS</vt:lpstr>
      <vt:lpstr>Воздушный поток</vt:lpstr>
      <vt:lpstr>ХРАНЕНИЕ ГСМ, ПРАВИЛА ХРАНЕНИЯ СМАЗОЧНЫХ МАТЕРИАЛОВ И ОБРАЩЕНИЯ С НИМИ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ХРАНЕНИЕ ГСМ, ПРАВИЛА ХРАНЕНИЯ СМАЗОЧНЫХ МАТЕРИАЛОВ И ОБРАЩЕНИЯ С НИМИ</dc:title>
  <dc:creator>ADMIN</dc:creator>
  <cp:lastModifiedBy>Тарас</cp:lastModifiedBy>
  <cp:revision>6</cp:revision>
  <dcterms:created xsi:type="dcterms:W3CDTF">2015-12-11T08:04:13Z</dcterms:created>
  <dcterms:modified xsi:type="dcterms:W3CDTF">2016-10-20T14:12:34Z</dcterms:modified>
</cp:coreProperties>
</file>